
<file path=[Content_Types].xml><?xml version="1.0" encoding="utf-8"?>
<Types xmlns="http://schemas.openxmlformats.org/package/2006/content-types"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BB6B50-491F-AA9F-7097-852BE98528C3}" v="11" dt="2026-08-07T10:24:39.9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8/7/2026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Deck states July 8, 2024 as the HHS adoption/effective date; July 8, 2026 as the deadline for at least one accessible exam table and weight scale; and that providers cannot deny care offered because accessible MDE is unavailable. Source: 2026 ADA MDE REFERENCE RESOURCE 052826.pptx, slides 1-3.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Deck leader actions: evaluate exam table and weight scale equipment, acquire or replace if not compliant, apply compliance to new MDE purchases after July 8, 2024, and do not deny otherwise-offered care because accessible MDE is unavailable. Source: 2026 ADA MDE REFERENCE RESOURCE 052826.pptx, slides 1-3.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Deck summarizes accessible weight scale requirements, including wheelchair access, platform/ramp safety, standing supports, and controls; accessible exam table requirements, including transfer height, transfer surface/support, and clearance; and threshold context of 10% for most providers and 20% for mobility-focused specialties. Source: 2026 ADA MDE REFERENCE RESOURCE 052826.pptx, slides 1, 4, and 5.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ecfr.gov/current/title-36/chapter-XI/part-1195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00A3AD"/>
          </a:solidFill>
          <a:ln w="12700">
            <a:solidFill>
              <a:srgbClr val="00A3A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02920" y="384048"/>
            <a:ext cx="9875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386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ADA MDE Compliance: Deadlines at a Glance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521208" y="813816"/>
            <a:ext cx="10881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5A6A73"/>
                </a:solidFill>
              </a:rPr>
              <a:t>Key regulatory dates and ongoing requirements for accessible medical diagnostic equipment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640080" y="1417320"/>
            <a:ext cx="3520440" cy="2926080"/>
          </a:xfrm>
          <a:prstGeom prst="roundRect">
            <a:avLst>
              <a:gd name="adj" fmla="val 2500"/>
            </a:avLst>
          </a:prstGeom>
          <a:solidFill>
            <a:srgbClr val="EAF4F7"/>
          </a:solidFill>
          <a:ln w="12700">
            <a:solidFill>
              <a:srgbClr val="D3E2E6">
                <a:alpha val="95000"/>
              </a:srgbClr>
            </a:solidFill>
            <a:prstDash val="solid"/>
          </a:ln>
          <a:effectLst>
            <a:outerShdw blurRad="19050" dist="1016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5528" y="1591056"/>
            <a:ext cx="420624" cy="420624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307592" y="1581912"/>
            <a:ext cx="269748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03865"/>
                </a:solidFill>
              </a:rPr>
              <a:t>Effective July 8, 2024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868680" y="2057400"/>
            <a:ext cx="3063240" cy="21396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263238"/>
                </a:solidFill>
              </a:rPr>
              <a:t>HHS adopted the U.S. Access Board MDE standards under Section 504, making them enforceable for federally funded entities.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343400" y="1417320"/>
            <a:ext cx="3520440" cy="2926080"/>
          </a:xfrm>
          <a:prstGeom prst="roundRect">
            <a:avLst>
              <a:gd name="adj" fmla="val 2500"/>
            </a:avLst>
          </a:prstGeom>
          <a:solidFill>
            <a:srgbClr val="E8F6F6"/>
          </a:solidFill>
          <a:ln w="12700">
            <a:solidFill>
              <a:srgbClr val="D3E2E6">
                <a:alpha val="95000"/>
              </a:srgbClr>
            </a:solidFill>
            <a:prstDash val="solid"/>
          </a:ln>
          <a:effectLst>
            <a:outerShdw blurRad="19050" dist="1016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98848" y="1591056"/>
            <a:ext cx="420624" cy="420624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5010912" y="1581912"/>
            <a:ext cx="269748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03865"/>
                </a:solidFill>
              </a:rPr>
              <a:t>Deadline: July 8, 2026</a:t>
            </a:r>
            <a:endParaRPr lang="en-US" sz="1350" dirty="0"/>
          </a:p>
        </p:txBody>
      </p:sp>
      <p:sp>
        <p:nvSpPr>
          <p:cNvPr id="15" name="Text 11"/>
          <p:cNvSpPr/>
          <p:nvPr/>
        </p:nvSpPr>
        <p:spPr>
          <a:xfrm>
            <a:off x="4572000" y="2057400"/>
            <a:ext cx="3063240" cy="21396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263238"/>
                </a:solidFill>
              </a:rPr>
              <a:t>Federally funded entities must have at least one accessible exam table and one accessible weight scale.</a:t>
            </a:r>
            <a:endParaRPr lang="en-US" sz="1100" dirty="0"/>
          </a:p>
        </p:txBody>
      </p:sp>
      <p:sp>
        <p:nvSpPr>
          <p:cNvPr id="16" name="Shape 12"/>
          <p:cNvSpPr/>
          <p:nvPr/>
        </p:nvSpPr>
        <p:spPr>
          <a:xfrm>
            <a:off x="8046720" y="1417320"/>
            <a:ext cx="3520440" cy="2926080"/>
          </a:xfrm>
          <a:prstGeom prst="roundRect">
            <a:avLst>
              <a:gd name="adj" fmla="val 2500"/>
            </a:avLst>
          </a:prstGeom>
          <a:solidFill>
            <a:srgbClr val="FFF4E8"/>
          </a:solidFill>
          <a:ln w="12700">
            <a:solidFill>
              <a:srgbClr val="D3E2E6">
                <a:alpha val="95000"/>
              </a:srgbClr>
            </a:solidFill>
            <a:prstDash val="solid"/>
          </a:ln>
          <a:effectLst>
            <a:outerShdw blurRad="19050" dist="1016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02168" y="1591056"/>
            <a:ext cx="420624" cy="420624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714232" y="1581912"/>
            <a:ext cx="269748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03865"/>
                </a:solidFill>
              </a:rPr>
              <a:t>Ongoing Access Rule</a:t>
            </a:r>
            <a:endParaRPr lang="en-US" sz="1350" dirty="0"/>
          </a:p>
        </p:txBody>
      </p:sp>
      <p:sp>
        <p:nvSpPr>
          <p:cNvPr id="19" name="Text 14"/>
          <p:cNvSpPr/>
          <p:nvPr/>
        </p:nvSpPr>
        <p:spPr>
          <a:xfrm>
            <a:off x="8275320" y="2057400"/>
            <a:ext cx="3063240" cy="21396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263238"/>
                </a:solidFill>
              </a:rPr>
              <a:t>Providers cannot deny otherwise-offered care because accessible MDE is unavailable.</a:t>
            </a:r>
            <a:endParaRPr lang="en-US" sz="1100" dirty="0"/>
          </a:p>
        </p:txBody>
      </p:sp>
      <p:sp>
        <p:nvSpPr>
          <p:cNvPr id="20" name="Shape 15"/>
          <p:cNvSpPr/>
          <p:nvPr/>
        </p:nvSpPr>
        <p:spPr>
          <a:xfrm>
            <a:off x="1188720" y="5074920"/>
            <a:ext cx="9784080" cy="1"/>
          </a:xfrm>
          <a:prstGeom prst="line">
            <a:avLst/>
          </a:prstGeom>
          <a:noFill/>
          <a:ln w="27940">
            <a:solidFill>
              <a:srgbClr val="00A3AD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6"/>
          <p:cNvSpPr/>
          <p:nvPr/>
        </p:nvSpPr>
        <p:spPr>
          <a:xfrm>
            <a:off x="1371600" y="5285232"/>
            <a:ext cx="9418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B2A4A"/>
                </a:solidFill>
              </a:rPr>
              <a:t>Compliance path: standards in effect now  →  facility readiness by July 2026  →  ongoing patient access</a:t>
            </a:r>
            <a:endParaRPr lang="en-US" sz="1300" dirty="0"/>
          </a:p>
        </p:txBody>
      </p:sp>
      <p:sp>
        <p:nvSpPr>
          <p:cNvPr id="22" name="Text 17"/>
          <p:cNvSpPr/>
          <p:nvPr/>
        </p:nvSpPr>
        <p:spPr>
          <a:xfrm>
            <a:off x="502920" y="6519672"/>
            <a:ext cx="4572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i="1" dirty="0">
                <a:solidFill>
                  <a:srgbClr val="5A6A73"/>
                </a:solidFill>
              </a:rPr>
              <a:t>ADA MDE Compliance Resource</a:t>
            </a:r>
            <a:endParaRPr lang="en-US" sz="650" dirty="0"/>
          </a:p>
        </p:txBody>
      </p:sp>
      <p:sp>
        <p:nvSpPr>
          <p:cNvPr id="23" name="Text 18"/>
          <p:cNvSpPr/>
          <p:nvPr/>
        </p:nvSpPr>
        <p:spPr>
          <a:xfrm>
            <a:off x="11338560" y="6510528"/>
            <a:ext cx="274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50" dirty="0">
                <a:solidFill>
                  <a:srgbClr val="5A6A73"/>
                </a:solidFill>
              </a:rPr>
              <a:t>1</a:t>
            </a:r>
            <a:endParaRPr lang="en-US" sz="65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E7CF3E2-2EF6-A730-481B-E9A70E34DC07}"/>
              </a:ext>
            </a:extLst>
          </p:cNvPr>
          <p:cNvSpPr txBox="1"/>
          <p:nvPr/>
        </p:nvSpPr>
        <p:spPr>
          <a:xfrm>
            <a:off x="1630392" y="5641847"/>
            <a:ext cx="95494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 err="1">
                <a:latin typeface="Raleway" pitchFamily="2" charset="0"/>
                <a:hlinkClick r:id="rId6"/>
              </a:rPr>
              <a:t>eCFR</a:t>
            </a:r>
            <a:r>
              <a:rPr lang="en-US" sz="1800" dirty="0">
                <a:latin typeface="Raleway" pitchFamily="2" charset="0"/>
                <a:hlinkClick r:id="rId6"/>
              </a:rPr>
              <a:t> :: 36 CFR Part 1195 -- Standards for Accessible Medical Diagnostic Equipment</a:t>
            </a:r>
            <a:endParaRPr lang="en-US" sz="1800" i="1" u="sng" dirty="0">
              <a:latin typeface="Raleway" pitchFamily="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00A3AD"/>
          </a:solidFill>
          <a:ln w="12700">
            <a:solidFill>
              <a:srgbClr val="00A3A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02920" y="384048"/>
            <a:ext cx="9875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386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Leader Action Plan Before the Deadline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521208" y="813816"/>
            <a:ext cx="10881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5A6A73"/>
                </a:solidFill>
              </a:rPr>
              <a:t>Practical actions to convert the requirements into site-level readiness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713232" y="1371600"/>
            <a:ext cx="502920" cy="502920"/>
          </a:xfrm>
          <a:prstGeom prst="ellipse">
            <a:avLst/>
          </a:prstGeom>
          <a:solidFill>
            <a:srgbClr val="00A3AD"/>
          </a:solidFill>
          <a:ln w="12700">
            <a:solidFill>
              <a:srgbClr val="00A3A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713232" y="1472184"/>
            <a:ext cx="5029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1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1417320" y="1325880"/>
            <a:ext cx="10012680" cy="658368"/>
          </a:xfrm>
          <a:prstGeom prst="roundRect">
            <a:avLst>
              <a:gd name="adj" fmla="val 8333"/>
            </a:avLst>
          </a:prstGeom>
          <a:solidFill>
            <a:srgbClr val="EAF4F7"/>
          </a:solidFill>
          <a:ln w="12700">
            <a:solidFill>
              <a:srgbClr val="D5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691640" y="1426464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3865"/>
                </a:solidFill>
              </a:rPr>
              <a:t>Inventory current equipment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617720" y="1426464"/>
            <a:ext cx="6355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263238"/>
                </a:solidFill>
              </a:rPr>
              <a:t>Evaluate current exam table and weight scale equipment to verify compliance.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713232" y="2514600"/>
            <a:ext cx="502920" cy="502920"/>
          </a:xfrm>
          <a:prstGeom prst="ellipse">
            <a:avLst/>
          </a:prstGeom>
          <a:solidFill>
            <a:srgbClr val="F28C28"/>
          </a:solidFill>
          <a:ln w="12700">
            <a:solidFill>
              <a:srgbClr val="F28C2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13232" y="2615184"/>
            <a:ext cx="5029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2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1417320" y="2468880"/>
            <a:ext cx="10012680" cy="658368"/>
          </a:xfrm>
          <a:prstGeom prst="roundRect">
            <a:avLst>
              <a:gd name="adj" fmla="val 8333"/>
            </a:avLst>
          </a:prstGeom>
          <a:solidFill>
            <a:srgbClr val="F6FAFB"/>
          </a:solidFill>
          <a:ln w="12700">
            <a:solidFill>
              <a:srgbClr val="D5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1691640" y="2569464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3865"/>
                </a:solidFill>
              </a:rPr>
              <a:t>Close equipment gaps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617720" y="2569464"/>
            <a:ext cx="6355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263238"/>
                </a:solidFill>
              </a:rPr>
              <a:t>If not compliant, take steps to acquire or replace with compliant equipment.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713232" y="3657600"/>
            <a:ext cx="502920" cy="502920"/>
          </a:xfrm>
          <a:prstGeom prst="ellipse">
            <a:avLst/>
          </a:prstGeom>
          <a:solidFill>
            <a:srgbClr val="00A3AD"/>
          </a:solidFill>
          <a:ln w="12700">
            <a:solidFill>
              <a:srgbClr val="00A3A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713232" y="3758184"/>
            <a:ext cx="5029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3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1417320" y="3611880"/>
            <a:ext cx="10012680" cy="658368"/>
          </a:xfrm>
          <a:prstGeom prst="roundRect">
            <a:avLst>
              <a:gd name="adj" fmla="val 8333"/>
            </a:avLst>
          </a:prstGeom>
          <a:solidFill>
            <a:srgbClr val="EAF4F7"/>
          </a:solidFill>
          <a:ln w="12700">
            <a:solidFill>
              <a:srgbClr val="D5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1691640" y="3712464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3865"/>
                </a:solidFill>
              </a:rPr>
              <a:t>Apply compliant purchasing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4617720" y="3712464"/>
            <a:ext cx="6355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263238"/>
                </a:solidFill>
              </a:rPr>
              <a:t>MDE acquired after July 8, 2024 must meet accessibility standards until the applicable threshold is met.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713232" y="4800600"/>
            <a:ext cx="502920" cy="502920"/>
          </a:xfrm>
          <a:prstGeom prst="ellipse">
            <a:avLst/>
          </a:prstGeom>
          <a:solidFill>
            <a:srgbClr val="00A3AD"/>
          </a:solidFill>
          <a:ln w="12700">
            <a:solidFill>
              <a:srgbClr val="00A3A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713232" y="4901184"/>
            <a:ext cx="5029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4</a:t>
            </a:r>
            <a:endParaRPr lang="en-US" sz="1500" dirty="0"/>
          </a:p>
        </p:txBody>
      </p:sp>
      <p:sp>
        <p:nvSpPr>
          <p:cNvPr id="25" name="Shape 23"/>
          <p:cNvSpPr/>
          <p:nvPr/>
        </p:nvSpPr>
        <p:spPr>
          <a:xfrm>
            <a:off x="1417320" y="4754880"/>
            <a:ext cx="10012680" cy="658368"/>
          </a:xfrm>
          <a:prstGeom prst="roundRect">
            <a:avLst>
              <a:gd name="adj" fmla="val 8333"/>
            </a:avLst>
          </a:prstGeom>
          <a:solidFill>
            <a:srgbClr val="F6FAFB"/>
          </a:solidFill>
          <a:ln w="12700">
            <a:solidFill>
              <a:srgbClr val="D5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1691640" y="4855464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3865"/>
                </a:solidFill>
              </a:rPr>
              <a:t>Protect patient access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4617720" y="4855464"/>
            <a:ext cx="6355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263238"/>
                </a:solidFill>
              </a:rPr>
              <a:t>Maintain processes so care is not denied or excluded due to lack of accessible MDE.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658368" y="5925312"/>
            <a:ext cx="10817352" cy="329184"/>
          </a:xfrm>
          <a:prstGeom prst="roundRect">
            <a:avLst>
              <a:gd name="adj" fmla="val 13889"/>
            </a:avLst>
          </a:prstGeom>
          <a:solidFill>
            <a:srgbClr val="003865"/>
          </a:solidFill>
          <a:ln w="12700">
            <a:solidFill>
              <a:srgbClr val="00386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868680" y="5998464"/>
            <a:ext cx="1037844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</a:rPr>
              <a:t>Immediate focus: confirm compliant exam table + compliant weight scale, then address gaps before July 8, 2026.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" y="6519672"/>
            <a:ext cx="4572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i="1" dirty="0">
                <a:solidFill>
                  <a:srgbClr val="5A6A73"/>
                </a:solidFill>
              </a:rPr>
              <a:t>ADA MDE Compliance Resource</a:t>
            </a:r>
            <a:endParaRPr lang="en-US" sz="650" dirty="0"/>
          </a:p>
        </p:txBody>
      </p:sp>
      <p:sp>
        <p:nvSpPr>
          <p:cNvPr id="31" name="Text 29"/>
          <p:cNvSpPr/>
          <p:nvPr/>
        </p:nvSpPr>
        <p:spPr>
          <a:xfrm>
            <a:off x="11338560" y="6510528"/>
            <a:ext cx="274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50" dirty="0">
                <a:solidFill>
                  <a:srgbClr val="5A6A73"/>
                </a:solidFill>
              </a:rPr>
              <a:t>2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00A3AD"/>
          </a:solidFill>
          <a:ln w="12700">
            <a:solidFill>
              <a:srgbClr val="00A3A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02920" y="384048"/>
            <a:ext cx="9875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386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Equipment Readiness Checks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521208" y="813816"/>
            <a:ext cx="10881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5A6A73"/>
                </a:solidFill>
              </a:rPr>
              <a:t>What leaders should verify for the two required equipment categories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685800" y="1298448"/>
            <a:ext cx="5257800" cy="4251960"/>
          </a:xfrm>
          <a:prstGeom prst="roundRect">
            <a:avLst>
              <a:gd name="adj" fmla="val 1720"/>
            </a:avLst>
          </a:prstGeom>
          <a:solidFill>
            <a:srgbClr val="EAF4F7"/>
          </a:solidFill>
          <a:ln w="12700">
            <a:solidFill>
              <a:srgbClr val="D3E2E6">
                <a:alpha val="95000"/>
              </a:srgbClr>
            </a:solidFill>
            <a:prstDash val="solid"/>
          </a:ln>
          <a:effectLst>
            <a:outerShdw blurRad="19050" dist="1016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1248" y="1472184"/>
            <a:ext cx="420624" cy="420624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353312" y="1463040"/>
            <a:ext cx="443484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03865"/>
                </a:solidFill>
              </a:rPr>
              <a:t>Accessible Weight Scale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914400" y="1938528"/>
            <a:ext cx="4800600" cy="346557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263238"/>
                </a:solidFill>
              </a:rPr>
              <a:t>• Wheelchair access and adequate platform space</a:t>
            </a:r>
          </a:p>
          <a:p>
            <a:pPr marL="0" indent="0">
              <a:buNone/>
            </a:pPr>
            <a:r>
              <a:rPr lang="en-US" sz="1120" dirty="0">
                <a:solidFill>
                  <a:srgbClr val="263238"/>
                </a:solidFill>
              </a:rPr>
              <a:t>	Base Width: 32-36in minimum</a:t>
            </a:r>
          </a:p>
          <a:p>
            <a:pPr marL="0" indent="0">
              <a:buNone/>
            </a:pPr>
            <a:r>
              <a:rPr lang="en-US" sz="1120" dirty="0">
                <a:solidFill>
                  <a:srgbClr val="263238"/>
                </a:solidFill>
              </a:rPr>
              <a:t>	Wheelchair Space: 36in wide minimum</a:t>
            </a:r>
          </a:p>
          <a:p>
            <a:pPr marL="0" indent="0">
              <a:buNone/>
            </a:pPr>
            <a:endParaRPr lang="en-US" sz="1120" dirty="0"/>
          </a:p>
          <a:p>
            <a:pPr marL="0" indent="0">
              <a:buNone/>
            </a:pPr>
            <a:r>
              <a:rPr lang="en-US" sz="1120" dirty="0">
                <a:solidFill>
                  <a:srgbClr val="263238"/>
                </a:solidFill>
              </a:rPr>
              <a:t>• Ramp/platform safety, including edge protection and slip-resistant surfaces</a:t>
            </a:r>
          </a:p>
          <a:p>
            <a:pPr marL="0" indent="0">
              <a:buNone/>
            </a:pPr>
            <a:r>
              <a:rPr lang="en-US" sz="1120" dirty="0">
                <a:solidFill>
                  <a:srgbClr val="263238"/>
                </a:solidFill>
              </a:rPr>
              <a:t>	Ramp slope no steeper than 1:12</a:t>
            </a:r>
          </a:p>
          <a:p>
            <a:pPr marL="0" indent="0">
              <a:buNone/>
            </a:pPr>
            <a:r>
              <a:rPr lang="en-US" sz="1120" dirty="0">
                <a:solidFill>
                  <a:srgbClr val="263238"/>
                </a:solidFill>
              </a:rPr>
              <a:t>	</a:t>
            </a:r>
            <a:endParaRPr lang="en-US" sz="1120" dirty="0"/>
          </a:p>
          <a:p>
            <a:pPr marL="0" indent="0">
              <a:buNone/>
            </a:pPr>
            <a:r>
              <a:rPr lang="en-US" sz="1120" dirty="0">
                <a:solidFill>
                  <a:srgbClr val="263238"/>
                </a:solidFill>
              </a:rPr>
              <a:t>• Standing supports and controls operable with one hand, without tight grasping, pinching, or twisting</a:t>
            </a:r>
          </a:p>
          <a:p>
            <a:pPr marL="0" indent="0">
              <a:buNone/>
            </a:pPr>
            <a:r>
              <a:rPr lang="en-US" sz="1120" dirty="0">
                <a:solidFill>
                  <a:srgbClr val="263238"/>
                </a:solidFill>
              </a:rPr>
              <a:t>	Controls must require minimal force</a:t>
            </a:r>
          </a:p>
          <a:p>
            <a:pPr marL="0" indent="0">
              <a:buNone/>
            </a:pPr>
            <a:r>
              <a:rPr lang="en-US" sz="1120" dirty="0">
                <a:solidFill>
                  <a:srgbClr val="263238"/>
                </a:solidFill>
              </a:rPr>
              <a:t>	Handrails/supports required on 2 sides</a:t>
            </a:r>
            <a:endParaRPr lang="en-US" sz="1120" dirty="0"/>
          </a:p>
        </p:txBody>
      </p:sp>
      <p:sp>
        <p:nvSpPr>
          <p:cNvPr id="12" name="Shape 9"/>
          <p:cNvSpPr/>
          <p:nvPr/>
        </p:nvSpPr>
        <p:spPr>
          <a:xfrm>
            <a:off x="6263640" y="1298448"/>
            <a:ext cx="5257800" cy="4251960"/>
          </a:xfrm>
          <a:prstGeom prst="roundRect">
            <a:avLst>
              <a:gd name="adj" fmla="val 1720"/>
            </a:avLst>
          </a:prstGeom>
          <a:solidFill>
            <a:srgbClr val="E8F6F6"/>
          </a:solidFill>
          <a:ln w="12700">
            <a:solidFill>
              <a:srgbClr val="D3E2E6">
                <a:alpha val="95000"/>
              </a:srgbClr>
            </a:solidFill>
            <a:prstDash val="solid"/>
          </a:ln>
          <a:effectLst>
            <a:outerShdw blurRad="19050" dist="1016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19088" y="1472184"/>
            <a:ext cx="420624" cy="420624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6931152" y="1463040"/>
            <a:ext cx="443484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03865"/>
                </a:solidFill>
              </a:rPr>
              <a:t>Accessible Exam Table</a:t>
            </a:r>
            <a:endParaRPr lang="en-US" sz="1350" dirty="0"/>
          </a:p>
        </p:txBody>
      </p:sp>
      <p:sp>
        <p:nvSpPr>
          <p:cNvPr id="15" name="Text 11"/>
          <p:cNvSpPr/>
          <p:nvPr/>
        </p:nvSpPr>
        <p:spPr>
          <a:xfrm>
            <a:off x="6492240" y="1938528"/>
            <a:ext cx="4800600" cy="346557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263238"/>
                </a:solidFill>
              </a:rPr>
              <a:t>• Transfer height range with intermediate positions</a:t>
            </a:r>
          </a:p>
          <a:p>
            <a:pPr marL="0" indent="0">
              <a:buNone/>
            </a:pPr>
            <a:r>
              <a:rPr lang="en-US" sz="1120" dirty="0">
                <a:solidFill>
                  <a:srgbClr val="263238"/>
                </a:solidFill>
              </a:rPr>
              <a:t>	low transfer height: 17-19in maximum</a:t>
            </a:r>
          </a:p>
          <a:p>
            <a:pPr marL="0" indent="0">
              <a:buNone/>
            </a:pPr>
            <a:r>
              <a:rPr lang="en-US" sz="1120" dirty="0">
                <a:solidFill>
                  <a:srgbClr val="263238"/>
                </a:solidFill>
              </a:rPr>
              <a:t>	high transfer height: 25in </a:t>
            </a:r>
          </a:p>
          <a:p>
            <a:pPr marL="0" indent="0">
              <a:buNone/>
            </a:pPr>
            <a:r>
              <a:rPr lang="en-US" sz="1120" dirty="0">
                <a:solidFill>
                  <a:srgbClr val="263238"/>
                </a:solidFill>
              </a:rPr>
              <a:t>	at least 4 intermediate positions between low &amp; high</a:t>
            </a:r>
          </a:p>
          <a:p>
            <a:pPr marL="0" indent="0">
              <a:buNone/>
            </a:pPr>
            <a:endParaRPr lang="en-US" sz="1120" dirty="0"/>
          </a:p>
          <a:p>
            <a:pPr marL="0" indent="0">
              <a:buNone/>
            </a:pPr>
            <a:r>
              <a:rPr lang="en-US" sz="1120" dirty="0">
                <a:solidFill>
                  <a:srgbClr val="263238"/>
                </a:solidFill>
              </a:rPr>
              <a:t>• Transfer surface and two unobstructed transfer sides</a:t>
            </a:r>
          </a:p>
          <a:p>
            <a:pPr marL="0" indent="0">
              <a:buNone/>
            </a:pPr>
            <a:endParaRPr lang="en-US" sz="1120" dirty="0"/>
          </a:p>
          <a:p>
            <a:pPr marL="0" indent="0">
              <a:buNone/>
            </a:pPr>
            <a:r>
              <a:rPr lang="en-US" sz="1120" dirty="0">
                <a:solidFill>
                  <a:srgbClr val="263238"/>
                </a:solidFill>
              </a:rPr>
              <a:t>• Grab bars/rails, supports when needed, and clearance for wheelchair or portable lift access</a:t>
            </a:r>
            <a:endParaRPr lang="en-US" sz="1120" dirty="0"/>
          </a:p>
        </p:txBody>
      </p:sp>
      <p:sp>
        <p:nvSpPr>
          <p:cNvPr id="18" name="Text 14"/>
          <p:cNvSpPr/>
          <p:nvPr/>
        </p:nvSpPr>
        <p:spPr>
          <a:xfrm>
            <a:off x="502920" y="6519672"/>
            <a:ext cx="4572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i="1" dirty="0">
                <a:solidFill>
                  <a:srgbClr val="5A6A73"/>
                </a:solidFill>
              </a:rPr>
              <a:t>ADA MDE Compliance Resource</a:t>
            </a:r>
            <a:endParaRPr lang="en-US" sz="650" dirty="0"/>
          </a:p>
        </p:txBody>
      </p:sp>
      <p:sp>
        <p:nvSpPr>
          <p:cNvPr id="19" name="Text 15"/>
          <p:cNvSpPr/>
          <p:nvPr/>
        </p:nvSpPr>
        <p:spPr>
          <a:xfrm>
            <a:off x="11338560" y="6510528"/>
            <a:ext cx="274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50" dirty="0">
                <a:solidFill>
                  <a:srgbClr val="5A6A73"/>
                </a:solidFill>
              </a:rPr>
              <a:t>3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599</Words>
  <Application>Microsoft Office PowerPoint</Application>
  <PresentationFormat>Widescreen</PresentationFormat>
  <Paragraphs>59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Raleway</vt:lpstr>
      <vt:lpstr>Office Theme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 MDE Compliance Deadlines and Actions</dc:title>
  <dc:subject>ADA MDE compliance deadlines and actions</dc:subject>
  <dc:creator>Bush, Jessica</dc:creator>
  <cp:lastModifiedBy>Bush, Jessica</cp:lastModifiedBy>
  <cp:revision>5</cp:revision>
  <dcterms:created xsi:type="dcterms:W3CDTF">2026-08-07T10:21:32Z</dcterms:created>
  <dcterms:modified xsi:type="dcterms:W3CDTF">2026-08-07T10:34:37Z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9bd331b-4a08-4b2e-b40f-8b3151e31455_Enabled">
    <vt:lpwstr>true</vt:lpwstr>
  </property>
  <property fmtid="{D5CDD505-2E9C-101B-9397-08002B2CF9AE}" pid="3" name="MSIP_Label_39bd331b-4a08-4b2e-b40f-8b3151e31455_SetDate">
    <vt:lpwstr>2026-08-07T10:21:32Z</vt:lpwstr>
  </property>
  <property fmtid="{D5CDD505-2E9C-101B-9397-08002B2CF9AE}" pid="4" name="MSIP_Label_39bd331b-4a08-4b2e-b40f-8b3151e31455_Method">
    <vt:lpwstr>Standard</vt:lpwstr>
  </property>
  <property fmtid="{D5CDD505-2E9C-101B-9397-08002B2CF9AE}" pid="5" name="MSIP_Label_39bd331b-4a08-4b2e-b40f-8b3151e31455_Name">
    <vt:lpwstr>39bd331b-4a08-4b2e-b40f-8b3151e31455</vt:lpwstr>
  </property>
  <property fmtid="{D5CDD505-2E9C-101B-9397-08002B2CF9AE}" pid="6" name="MSIP_Label_39bd331b-4a08-4b2e-b40f-8b3151e31455_SiteId">
    <vt:lpwstr>158da037-0c08-42f8-93d2-0a31b1b1f69e</vt:lpwstr>
  </property>
  <property fmtid="{D5CDD505-2E9C-101B-9397-08002B2CF9AE}" pid="7" name="MSIP_Label_39bd331b-4a08-4b2e-b40f-8b3151e31455_ActionId">
    <vt:lpwstr>3ac7ec43-bdcf-4173-b955-831111ef2a11</vt:lpwstr>
  </property>
  <property fmtid="{D5CDD505-2E9C-101B-9397-08002B2CF9AE}" pid="8" name="MSIP_Label_39bd331b-4a08-4b2e-b40f-8b3151e31455_ContentBits">
    <vt:lpwstr>0</vt:lpwstr>
  </property>
</Properties>
</file>